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581" r:id="rId3"/>
    <p:sldId id="565" r:id="rId4"/>
    <p:sldId id="589" r:id="rId6"/>
    <p:sldId id="595" r:id="rId7"/>
    <p:sldId id="583" r:id="rId8"/>
    <p:sldId id="575" r:id="rId9"/>
    <p:sldId id="559" r:id="rId10"/>
    <p:sldId id="601" r:id="rId11"/>
    <p:sldId id="562" r:id="rId12"/>
    <p:sldId id="283" r:id="rId13"/>
  </p:sldIdLst>
  <p:sldSz cx="11544300" cy="153543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0E5"/>
    <a:srgbClr val="63BBD0"/>
    <a:srgbClr val="51C4D3"/>
    <a:srgbClr val="B0D5DF"/>
    <a:srgbClr val="68B5D5"/>
    <a:srgbClr val="2565DF"/>
    <a:srgbClr val="B1D1E4"/>
    <a:srgbClr val="A5A5FC"/>
    <a:srgbClr val="0C0BFB"/>
    <a:srgbClr val="A9C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6"/>
    <p:restoredTop sz="94686"/>
  </p:normalViewPr>
  <p:slideViewPr>
    <p:cSldViewPr snapToGrid="0" snapToObjects="1">
      <p:cViewPr>
        <p:scale>
          <a:sx n="33" d="100"/>
          <a:sy n="33" d="100"/>
        </p:scale>
        <p:origin x="-954" y="-150"/>
      </p:cViewPr>
      <p:guideLst>
        <p:guide orient="horz" pos="4834"/>
        <p:guide pos="36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6C7F-8230-3141-9E0C-46AEF9071B9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68538" y="1143000"/>
            <a:ext cx="2320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9CF4-B9BA-BE4B-A896-25FEA363944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823" y="2512846"/>
            <a:ext cx="9812655" cy="5345571"/>
          </a:xfrm>
        </p:spPr>
        <p:txBody>
          <a:bodyPr anchor="b"/>
          <a:lstStyle>
            <a:lvl1pPr algn="ctr">
              <a:defRPr sz="75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038" y="8064563"/>
            <a:ext cx="8658225" cy="3707067"/>
          </a:xfrm>
        </p:spPr>
        <p:txBody>
          <a:bodyPr/>
          <a:lstStyle>
            <a:lvl1pPr marL="0" indent="0" algn="ctr">
              <a:buNone/>
              <a:defRPr sz="3030"/>
            </a:lvl1pPr>
            <a:lvl2pPr marL="577215" indent="0" algn="ctr">
              <a:buNone/>
              <a:defRPr sz="2525"/>
            </a:lvl2pPr>
            <a:lvl3pPr marL="1154430" indent="0" algn="ctr">
              <a:buNone/>
              <a:defRPr sz="2275"/>
            </a:lvl3pPr>
            <a:lvl4pPr marL="1731645" indent="0" algn="ctr">
              <a:buNone/>
              <a:defRPr sz="2020"/>
            </a:lvl4pPr>
            <a:lvl5pPr marL="2308860" indent="0" algn="ctr">
              <a:buNone/>
              <a:defRPr sz="2020"/>
            </a:lvl5pPr>
            <a:lvl6pPr marL="2886075" indent="0" algn="ctr">
              <a:buNone/>
              <a:defRPr sz="2020"/>
            </a:lvl6pPr>
            <a:lvl7pPr marL="3463290" indent="0" algn="ctr">
              <a:buNone/>
              <a:defRPr sz="2020"/>
            </a:lvl7pPr>
            <a:lvl8pPr marL="4040505" indent="0" algn="ctr">
              <a:buNone/>
              <a:defRPr sz="2020"/>
            </a:lvl8pPr>
            <a:lvl9pPr marL="4617720" indent="0" algn="ctr">
              <a:buNone/>
              <a:defRPr sz="202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61390" y="817474"/>
            <a:ext cx="2489240" cy="1301206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93671" y="817474"/>
            <a:ext cx="7323415" cy="1301206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58" y="3827917"/>
            <a:ext cx="9956959" cy="6386961"/>
          </a:xfrm>
        </p:spPr>
        <p:txBody>
          <a:bodyPr anchor="b"/>
          <a:lstStyle>
            <a:lvl1pPr>
              <a:defRPr sz="75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7658" y="10275301"/>
            <a:ext cx="9956959" cy="3358752"/>
          </a:xfrm>
        </p:spPr>
        <p:txBody>
          <a:bodyPr/>
          <a:lstStyle>
            <a:lvl1pPr marL="0" indent="0">
              <a:buNone/>
              <a:defRPr sz="3030">
                <a:solidFill>
                  <a:schemeClr val="tx1"/>
                </a:solidFill>
              </a:defRPr>
            </a:lvl1pPr>
            <a:lvl2pPr marL="577215" indent="0">
              <a:buNone/>
              <a:defRPr sz="2525">
                <a:solidFill>
                  <a:schemeClr val="tx1">
                    <a:tint val="75000"/>
                  </a:schemeClr>
                </a:solidFill>
              </a:defRPr>
            </a:lvl2pPr>
            <a:lvl3pPr marL="11544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731645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4pPr>
            <a:lvl5pPr marL="2308860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5pPr>
            <a:lvl6pPr marL="2886075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6pPr>
            <a:lvl7pPr marL="3463290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7pPr>
            <a:lvl8pPr marL="4040505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8pPr>
            <a:lvl9pPr marL="4617720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3670" y="4087372"/>
            <a:ext cx="4906328" cy="974216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44302" y="4087372"/>
            <a:ext cx="4906328" cy="974216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74" y="817478"/>
            <a:ext cx="9956959" cy="29677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5176" y="3763937"/>
            <a:ext cx="4883779" cy="1844647"/>
          </a:xfrm>
        </p:spPr>
        <p:txBody>
          <a:bodyPr anchor="b"/>
          <a:lstStyle>
            <a:lvl1pPr marL="0" indent="0">
              <a:buNone/>
              <a:defRPr sz="3030" b="1"/>
            </a:lvl1pPr>
            <a:lvl2pPr marL="577215" indent="0">
              <a:buNone/>
              <a:defRPr sz="2525" b="1"/>
            </a:lvl2pPr>
            <a:lvl3pPr marL="1154430" indent="0">
              <a:buNone/>
              <a:defRPr sz="2275" b="1"/>
            </a:lvl3pPr>
            <a:lvl4pPr marL="1731645" indent="0">
              <a:buNone/>
              <a:defRPr sz="2020" b="1"/>
            </a:lvl4pPr>
            <a:lvl5pPr marL="2308860" indent="0">
              <a:buNone/>
              <a:defRPr sz="2020" b="1"/>
            </a:lvl5pPr>
            <a:lvl6pPr marL="2886075" indent="0">
              <a:buNone/>
              <a:defRPr sz="2020" b="1"/>
            </a:lvl6pPr>
            <a:lvl7pPr marL="3463290" indent="0">
              <a:buNone/>
              <a:defRPr sz="2020" b="1"/>
            </a:lvl7pPr>
            <a:lvl8pPr marL="4040505" indent="0">
              <a:buNone/>
              <a:defRPr sz="2020" b="1"/>
            </a:lvl8pPr>
            <a:lvl9pPr marL="4617720" indent="0">
              <a:buNone/>
              <a:defRPr sz="202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5176" y="5608585"/>
            <a:ext cx="4883779" cy="82493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44303" y="3763937"/>
            <a:ext cx="4907831" cy="1844647"/>
          </a:xfrm>
        </p:spPr>
        <p:txBody>
          <a:bodyPr anchor="b"/>
          <a:lstStyle>
            <a:lvl1pPr marL="0" indent="0">
              <a:buNone/>
              <a:defRPr sz="3030" b="1"/>
            </a:lvl1pPr>
            <a:lvl2pPr marL="577215" indent="0">
              <a:buNone/>
              <a:defRPr sz="2525" b="1"/>
            </a:lvl2pPr>
            <a:lvl3pPr marL="1154430" indent="0">
              <a:buNone/>
              <a:defRPr sz="2275" b="1"/>
            </a:lvl3pPr>
            <a:lvl4pPr marL="1731645" indent="0">
              <a:buNone/>
              <a:defRPr sz="2020" b="1"/>
            </a:lvl4pPr>
            <a:lvl5pPr marL="2308860" indent="0">
              <a:buNone/>
              <a:defRPr sz="2020" b="1"/>
            </a:lvl5pPr>
            <a:lvl6pPr marL="2886075" indent="0">
              <a:buNone/>
              <a:defRPr sz="2020" b="1"/>
            </a:lvl6pPr>
            <a:lvl7pPr marL="3463290" indent="0">
              <a:buNone/>
              <a:defRPr sz="2020" b="1"/>
            </a:lvl7pPr>
            <a:lvl8pPr marL="4040505" indent="0">
              <a:buNone/>
              <a:defRPr sz="2020" b="1"/>
            </a:lvl8pPr>
            <a:lvl9pPr marL="4617720" indent="0">
              <a:buNone/>
              <a:defRPr sz="202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44303" y="5608585"/>
            <a:ext cx="4907831" cy="82493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74" y="1023620"/>
            <a:ext cx="3723337" cy="3582670"/>
          </a:xfrm>
        </p:spPr>
        <p:txBody>
          <a:bodyPr anchor="b"/>
          <a:lstStyle>
            <a:lvl1pPr>
              <a:defRPr sz="40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831" y="2210738"/>
            <a:ext cx="5844302" cy="10911505"/>
          </a:xfrm>
        </p:spPr>
        <p:txBody>
          <a:bodyPr/>
          <a:lstStyle>
            <a:lvl1pPr>
              <a:defRPr sz="4040"/>
            </a:lvl1pPr>
            <a:lvl2pPr>
              <a:defRPr sz="3535"/>
            </a:lvl2pPr>
            <a:lvl3pPr>
              <a:defRPr sz="3030"/>
            </a:lvl3pPr>
            <a:lvl4pPr>
              <a:defRPr sz="2525"/>
            </a:lvl4pPr>
            <a:lvl5pPr>
              <a:defRPr sz="2525"/>
            </a:lvl5pPr>
            <a:lvl6pPr>
              <a:defRPr sz="2525"/>
            </a:lvl6pPr>
            <a:lvl7pPr>
              <a:defRPr sz="2525"/>
            </a:lvl7pPr>
            <a:lvl8pPr>
              <a:defRPr sz="2525"/>
            </a:lvl8pPr>
            <a:lvl9pPr>
              <a:defRPr sz="252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174" y="4606290"/>
            <a:ext cx="3723337" cy="8533722"/>
          </a:xfrm>
        </p:spPr>
        <p:txBody>
          <a:bodyPr/>
          <a:lstStyle>
            <a:lvl1pPr marL="0" indent="0">
              <a:buNone/>
              <a:defRPr sz="2020"/>
            </a:lvl1pPr>
            <a:lvl2pPr marL="577215" indent="0">
              <a:buNone/>
              <a:defRPr sz="1770"/>
            </a:lvl2pPr>
            <a:lvl3pPr marL="1154430" indent="0">
              <a:buNone/>
              <a:defRPr sz="1515"/>
            </a:lvl3pPr>
            <a:lvl4pPr marL="1731645" indent="0">
              <a:buNone/>
              <a:defRPr sz="1265"/>
            </a:lvl4pPr>
            <a:lvl5pPr marL="2308860" indent="0">
              <a:buNone/>
              <a:defRPr sz="1265"/>
            </a:lvl5pPr>
            <a:lvl6pPr marL="2886075" indent="0">
              <a:buNone/>
              <a:defRPr sz="1265"/>
            </a:lvl6pPr>
            <a:lvl7pPr marL="3463290" indent="0">
              <a:buNone/>
              <a:defRPr sz="1265"/>
            </a:lvl7pPr>
            <a:lvl8pPr marL="4040505" indent="0">
              <a:buNone/>
              <a:defRPr sz="1265"/>
            </a:lvl8pPr>
            <a:lvl9pPr marL="4617720" indent="0">
              <a:buNone/>
              <a:defRPr sz="126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74" y="1023620"/>
            <a:ext cx="3723337" cy="3582670"/>
          </a:xfrm>
        </p:spPr>
        <p:txBody>
          <a:bodyPr anchor="b"/>
          <a:lstStyle>
            <a:lvl1pPr>
              <a:defRPr sz="40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07831" y="2210738"/>
            <a:ext cx="5844302" cy="10911505"/>
          </a:xfrm>
        </p:spPr>
        <p:txBody>
          <a:bodyPr anchor="t"/>
          <a:lstStyle>
            <a:lvl1pPr marL="0" indent="0">
              <a:buNone/>
              <a:defRPr sz="4040"/>
            </a:lvl1pPr>
            <a:lvl2pPr marL="577215" indent="0">
              <a:buNone/>
              <a:defRPr sz="3535"/>
            </a:lvl2pPr>
            <a:lvl3pPr marL="1154430" indent="0">
              <a:buNone/>
              <a:defRPr sz="3030"/>
            </a:lvl3pPr>
            <a:lvl4pPr marL="1731645" indent="0">
              <a:buNone/>
              <a:defRPr sz="2525"/>
            </a:lvl4pPr>
            <a:lvl5pPr marL="2308860" indent="0">
              <a:buNone/>
              <a:defRPr sz="2525"/>
            </a:lvl5pPr>
            <a:lvl6pPr marL="2886075" indent="0">
              <a:buNone/>
              <a:defRPr sz="2525"/>
            </a:lvl6pPr>
            <a:lvl7pPr marL="3463290" indent="0">
              <a:buNone/>
              <a:defRPr sz="2525"/>
            </a:lvl7pPr>
            <a:lvl8pPr marL="4040505" indent="0">
              <a:buNone/>
              <a:defRPr sz="2525"/>
            </a:lvl8pPr>
            <a:lvl9pPr marL="4617720" indent="0">
              <a:buNone/>
              <a:defRPr sz="25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174" y="4606290"/>
            <a:ext cx="3723337" cy="8533722"/>
          </a:xfrm>
        </p:spPr>
        <p:txBody>
          <a:bodyPr/>
          <a:lstStyle>
            <a:lvl1pPr marL="0" indent="0">
              <a:buNone/>
              <a:defRPr sz="2020"/>
            </a:lvl1pPr>
            <a:lvl2pPr marL="577215" indent="0">
              <a:buNone/>
              <a:defRPr sz="1770"/>
            </a:lvl2pPr>
            <a:lvl3pPr marL="1154430" indent="0">
              <a:buNone/>
              <a:defRPr sz="1515"/>
            </a:lvl3pPr>
            <a:lvl4pPr marL="1731645" indent="0">
              <a:buNone/>
              <a:defRPr sz="1265"/>
            </a:lvl4pPr>
            <a:lvl5pPr marL="2308860" indent="0">
              <a:buNone/>
              <a:defRPr sz="1265"/>
            </a:lvl5pPr>
            <a:lvl6pPr marL="2886075" indent="0">
              <a:buNone/>
              <a:defRPr sz="1265"/>
            </a:lvl6pPr>
            <a:lvl7pPr marL="3463290" indent="0">
              <a:buNone/>
              <a:defRPr sz="1265"/>
            </a:lvl7pPr>
            <a:lvl8pPr marL="4040505" indent="0">
              <a:buNone/>
              <a:defRPr sz="1265"/>
            </a:lvl8pPr>
            <a:lvl9pPr marL="4617720" indent="0">
              <a:buNone/>
              <a:defRPr sz="126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3671" y="817478"/>
            <a:ext cx="9956959" cy="296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71" y="4087372"/>
            <a:ext cx="9956959" cy="974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670" y="14231165"/>
            <a:ext cx="2597468" cy="817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F6D1-0D62-5045-9F3F-ACFD2F35F78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050" y="14231165"/>
            <a:ext cx="3896201" cy="817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162" y="14231165"/>
            <a:ext cx="2597468" cy="817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0591-439F-6F43-BE26-C70BD42A94E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54430" rtl="0" eaLnBrk="1" latinLnBrk="0" hangingPunct="1">
        <a:lnSpc>
          <a:spcPct val="90000"/>
        </a:lnSpc>
        <a:spcBef>
          <a:spcPct val="0"/>
        </a:spcBef>
        <a:buNone/>
        <a:defRPr sz="55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1154430" rtl="0" eaLnBrk="1" latinLnBrk="0" hangingPunct="1">
        <a:lnSpc>
          <a:spcPct val="90000"/>
        </a:lnSpc>
        <a:spcBef>
          <a:spcPts val="1265"/>
        </a:spcBef>
        <a:buFont typeface="Arial" panose="020B0604020202020204" pitchFamily="34" charset="0"/>
        <a:buChar char="•"/>
        <a:defRPr sz="3535" kern="1200">
          <a:solidFill>
            <a:schemeClr val="tx1"/>
          </a:solidFill>
          <a:latin typeface="+mn-lt"/>
          <a:ea typeface="+mn-ea"/>
          <a:cs typeface="+mn-cs"/>
        </a:defRPr>
      </a:lvl1pPr>
      <a:lvl2pPr marL="866140" indent="-288925" algn="l" defTabSz="115443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30" kern="1200">
          <a:solidFill>
            <a:schemeClr val="tx1"/>
          </a:solidFill>
          <a:latin typeface="+mn-lt"/>
          <a:ea typeface="+mn-ea"/>
          <a:cs typeface="+mn-cs"/>
        </a:defRPr>
      </a:lvl2pPr>
      <a:lvl3pPr marL="1443355" indent="-288925" algn="l" defTabSz="115443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5" kern="1200">
          <a:solidFill>
            <a:schemeClr val="tx1"/>
          </a:solidFill>
          <a:latin typeface="+mn-lt"/>
          <a:ea typeface="+mn-ea"/>
          <a:cs typeface="+mn-cs"/>
        </a:defRPr>
      </a:lvl3pPr>
      <a:lvl4pPr marL="2020570" indent="-288925" algn="l" defTabSz="115443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4pPr>
      <a:lvl5pPr marL="2597785" indent="-288925" algn="l" defTabSz="115443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5pPr>
      <a:lvl6pPr marL="3175000" indent="-288925" algn="l" defTabSz="115443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6pPr>
      <a:lvl7pPr marL="3752215" indent="-288925" algn="l" defTabSz="115443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7pPr>
      <a:lvl8pPr marL="4329430" indent="-288925" algn="l" defTabSz="115443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8pPr>
      <a:lvl9pPr marL="4906645" indent="-288925" algn="l" defTabSz="115443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443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77215" algn="l" defTabSz="115443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154430" algn="l" defTabSz="115443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3pPr>
      <a:lvl4pPr marL="1731645" algn="l" defTabSz="115443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4pPr>
      <a:lvl5pPr marL="2308860" algn="l" defTabSz="115443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5pPr>
      <a:lvl6pPr marL="2886075" algn="l" defTabSz="115443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6pPr>
      <a:lvl7pPr marL="3463290" algn="l" defTabSz="115443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7pPr>
      <a:lvl8pPr marL="4040505" algn="l" defTabSz="115443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8pPr>
      <a:lvl9pPr marL="4617720" algn="l" defTabSz="115443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2.emf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59055"/>
            <a:ext cx="11544300" cy="15415260"/>
          </a:xfrm>
          <a:prstGeom prst="rect">
            <a:avLst/>
          </a:prstGeom>
          <a:solidFill>
            <a:srgbClr val="B0D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2120" y="11660937"/>
            <a:ext cx="5660061" cy="40336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" y="316865"/>
            <a:ext cx="2084070" cy="7931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065" y="6844665"/>
            <a:ext cx="115328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kumimoji="1" lang="zh-CN" altLang="zh-CN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动物</a:t>
            </a:r>
            <a:r>
              <a:rPr kumimoji="1" lang="en-US" altLang="zh-CN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kumimoji="1"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丹顶鹤</a:t>
            </a:r>
            <a:r>
              <a:rPr kumimoji="1" lang="en-US" altLang="zh-CN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kumimoji="1"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59055"/>
            <a:ext cx="11544300" cy="161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69" y="406921"/>
            <a:ext cx="2083983" cy="797228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4779083" y="767448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6080" y="5939155"/>
            <a:ext cx="3152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中锋运用</a:t>
            </a:r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11430" y="1903730"/>
            <a:ext cx="11544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《传统水墨》</a:t>
            </a:r>
            <a:endParaRPr lang="zh-CN" altLang="en-US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11430" y="2610485"/>
            <a:ext cx="11545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未编号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32823"/>
            <a:ext cx="11532870" cy="15487123"/>
          </a:xfrm>
          <a:prstGeom prst="rect">
            <a:avLst/>
          </a:prstGeom>
          <a:solidFill>
            <a:srgbClr val="B0D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2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970" y="0"/>
            <a:ext cx="11155305" cy="152237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720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kumimoji="1" lang="en-US" altLang="en-US" sz="720" dirty="0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endParaRPr kumimoji="1" lang="zh-CN" altLang="en-US" sz="72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665480" y="2894330"/>
            <a:ext cx="10251440" cy="3300095"/>
          </a:xfrm>
          <a:prstGeom prst="roundRect">
            <a:avLst>
              <a:gd name="adj" fmla="val 5862"/>
            </a:avLst>
          </a:prstGeom>
          <a:solidFill>
            <a:srgbClr val="F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720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kumimoji="1" lang="zh-CN" altLang="en-US" sz="72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1698" y="14540272"/>
            <a:ext cx="2063312" cy="56846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8970" y="481956"/>
            <a:ext cx="11155305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20" b="1" dirty="0">
                <a:latin typeface="微软雅黑" panose="020B0503020204020204" charset="-122"/>
                <a:ea typeface="微软雅黑" panose="020B0503020204020204" charset="-122"/>
              </a:rPr>
              <a:t>美术宝一对一教案</a:t>
            </a:r>
            <a:endParaRPr kumimoji="1" lang="zh-CN" altLang="en-US" sz="352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41351" y="1449360"/>
            <a:ext cx="4945495" cy="459774"/>
          </a:xfrm>
          <a:prstGeom prst="roundRect">
            <a:avLst/>
          </a:prstGeom>
          <a:solidFill>
            <a:srgbClr val="F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2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672824" y="1449360"/>
            <a:ext cx="5219965" cy="459773"/>
          </a:xfrm>
          <a:prstGeom prst="roundRect">
            <a:avLst/>
          </a:prstGeom>
          <a:solidFill>
            <a:srgbClr val="F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2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1350" y="1988711"/>
            <a:ext cx="4945496" cy="511168"/>
          </a:xfrm>
          <a:prstGeom prst="roundRect">
            <a:avLst/>
          </a:prstGeom>
          <a:solidFill>
            <a:srgbClr val="F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2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694426" y="1966775"/>
            <a:ext cx="5198364" cy="533104"/>
          </a:xfrm>
          <a:prstGeom prst="roundRect">
            <a:avLst/>
          </a:prstGeom>
          <a:solidFill>
            <a:srgbClr val="F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2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24432" y="1480818"/>
            <a:ext cx="1578905" cy="386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课程属别</a:t>
            </a:r>
            <a:r>
              <a:rPr kumimoji="1" lang="zh-CN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kumimoji="1" lang="en-US" altLang="en-US" sz="192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37679" y="1474456"/>
            <a:ext cx="1556024" cy="386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等级：</a:t>
            </a:r>
            <a:endParaRPr kumimoji="1" lang="en-US" altLang="en-US" sz="192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93221" y="2001551"/>
            <a:ext cx="1578905" cy="386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课程主题</a:t>
            </a:r>
            <a:r>
              <a:rPr kumimoji="1" lang="zh-CN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kumimoji="1" lang="en-US" altLang="en-US" sz="192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37679" y="2050333"/>
            <a:ext cx="1556024" cy="386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r>
              <a:rPr kumimoji="1" lang="zh-CN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kumimoji="1" lang="en-US" altLang="en-US" sz="192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41350" y="7527477"/>
            <a:ext cx="10251440" cy="1870192"/>
          </a:xfrm>
          <a:prstGeom prst="roundRect">
            <a:avLst>
              <a:gd name="adj" fmla="val 5862"/>
            </a:avLst>
          </a:prstGeom>
          <a:solidFill>
            <a:srgbClr val="F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720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kumimoji="1" lang="en-US" altLang="en-US" sz="72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93221" y="8277220"/>
            <a:ext cx="15789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所需材料</a:t>
            </a:r>
            <a:r>
              <a:rPr kumimoji="1" lang="zh-CN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kumimoji="1" lang="en-US" altLang="en-US" sz="192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599434" y="7697532"/>
            <a:ext cx="786020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纸类：生宣纸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毛笔（大中小号）、勾线笔、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色彩及其他：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国画颜料、调色盘、水盆，试笔纸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类：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ipad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或手机、支架、前摄像头、无线网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641350" y="6310077"/>
            <a:ext cx="10251440" cy="505371"/>
          </a:xfrm>
          <a:prstGeom prst="roundRect">
            <a:avLst/>
          </a:prstGeom>
          <a:solidFill>
            <a:srgbClr val="F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2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21007" y="6370779"/>
            <a:ext cx="15789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r>
              <a:rPr kumimoji="1" lang="zh-CN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kumimoji="1" lang="en-US" altLang="en-US" sz="192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41350" y="6888036"/>
            <a:ext cx="10251440" cy="505371"/>
          </a:xfrm>
          <a:prstGeom prst="roundRect">
            <a:avLst/>
          </a:prstGeom>
          <a:solidFill>
            <a:srgbClr val="F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2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21007" y="6950189"/>
            <a:ext cx="15789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教学</a:t>
            </a:r>
            <a:r>
              <a:rPr kumimoji="1" lang="zh-CN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重</a:t>
            </a:r>
            <a:r>
              <a:rPr kumimoji="1" lang="en-US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难点</a:t>
            </a:r>
            <a:r>
              <a:rPr kumimoji="1" lang="zh-CN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kumimoji="1" lang="en-US" altLang="en-US" sz="192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641350" y="9539507"/>
            <a:ext cx="10251440" cy="2654062"/>
          </a:xfrm>
          <a:prstGeom prst="roundRect">
            <a:avLst>
              <a:gd name="adj" fmla="val 3381"/>
            </a:avLst>
          </a:prstGeom>
          <a:solidFill>
            <a:srgbClr val="F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720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kumimoji="1" lang="en-US" altLang="en-US" sz="72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42544" y="10671026"/>
            <a:ext cx="15789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920" b="1" dirty="0">
                <a:latin typeface="微软雅黑" panose="020B0503020204020204" charset="-122"/>
                <a:ea typeface="微软雅黑" panose="020B0503020204020204" charset="-122"/>
              </a:rPr>
              <a:t>教学</a:t>
            </a:r>
            <a:r>
              <a:rPr kumimoji="1" lang="zh-CN" altLang="en-US" sz="1920" b="1" dirty="0" smtClean="0">
                <a:latin typeface="微软雅黑" panose="020B0503020204020204" charset="-122"/>
                <a:ea typeface="微软雅黑" panose="020B0503020204020204" charset="-122"/>
              </a:rPr>
              <a:t>安排：</a:t>
            </a:r>
            <a:endParaRPr kumimoji="1" lang="zh-CN" altLang="en-US" sz="192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572129" y="9587235"/>
            <a:ext cx="7860200" cy="224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、课程引导：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问答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互动、道具、图片、导入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今日绘画主题</a:t>
            </a:r>
            <a:b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、课程主题讲解和技法讲解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ctr"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根据与家长沟通孩子特点等情况，表现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出来的优点和不足，本节课进行保持优点，改进不足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ctr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、绘图的把握与实施</a:t>
            </a:r>
            <a:b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完成与课程回顾</a:t>
            </a:r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599911" y="1404525"/>
            <a:ext cx="2884317" cy="5340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传统水墨</a:t>
            </a:r>
            <a:endParaRPr kumimoji="1" lang="zh-CN" altLang="en-US" sz="192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599911" y="1950108"/>
            <a:ext cx="2884317" cy="5340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9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kumimoji="1" lang="zh-CN" altLang="en-US" sz="19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丹顶鹤</a:t>
            </a:r>
            <a:r>
              <a:rPr kumimoji="1" lang="en-US" altLang="zh-CN" sz="19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kumimoji="1" lang="en-US" altLang="en-US" sz="192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949585" y="1361128"/>
            <a:ext cx="2027134" cy="5340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9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中级</a:t>
            </a:r>
            <a:endParaRPr kumimoji="1" lang="zh-CN" altLang="en-US" sz="192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733093" y="1897174"/>
            <a:ext cx="2460117" cy="5340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1小时</a:t>
            </a:r>
            <a:endParaRPr kumimoji="1" lang="en-US" altLang="en-US" sz="192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571491" y="6250371"/>
            <a:ext cx="786020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造型、创新</a:t>
            </a:r>
            <a:endParaRPr kumimoji="1"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685615" y="6885576"/>
            <a:ext cx="786020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丹顶鹤造型的表现及画面组合，毛笔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的中侧锋运用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，笔上水分的掌握</a:t>
            </a:r>
            <a:endParaRPr lang="zh-CN" altLang="zh-CN" dirty="0"/>
          </a:p>
        </p:txBody>
      </p:sp>
      <p:sp>
        <p:nvSpPr>
          <p:cNvPr id="69" name="圆角矩形 68"/>
          <p:cNvSpPr/>
          <p:nvPr/>
        </p:nvSpPr>
        <p:spPr>
          <a:xfrm>
            <a:off x="641350" y="12329160"/>
            <a:ext cx="3714750" cy="2092960"/>
          </a:xfrm>
          <a:prstGeom prst="roundRect">
            <a:avLst>
              <a:gd name="adj" fmla="val 3381"/>
            </a:avLst>
          </a:prstGeom>
          <a:solidFill>
            <a:srgbClr val="F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720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kumimoji="1" lang="en-US" altLang="en-US" sz="72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83055" y="12469033"/>
            <a:ext cx="3340871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920" b="1" dirty="0">
                <a:latin typeface="微软雅黑" panose="020B0503020204020204" charset="-122"/>
                <a:ea typeface="微软雅黑" panose="020B0503020204020204" charset="-122"/>
              </a:rPr>
              <a:t>参考书</a:t>
            </a:r>
            <a:endParaRPr kumimoji="1" lang="en-US" altLang="en-US" sz="192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4436745" y="12315825"/>
            <a:ext cx="6456045" cy="2106930"/>
          </a:xfrm>
          <a:prstGeom prst="roundRect">
            <a:avLst>
              <a:gd name="adj" fmla="val 3381"/>
            </a:avLst>
          </a:prstGeom>
          <a:solidFill>
            <a:srgbClr val="F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720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kumimoji="1" lang="en-US" altLang="en-US" sz="72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436745" y="12468860"/>
            <a:ext cx="630809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2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课后知识延展：</a:t>
            </a:r>
            <a:endParaRPr lang="en-US" altLang="zh-CN" sz="192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92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92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92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zh-CN" altLang="en-US" sz="192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作业要求</a:t>
            </a:r>
            <a:r>
              <a:rPr lang="zh-CN" altLang="en-US" sz="192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：练习毛笔握笔，及毛笔中侧锋行笔</a:t>
            </a:r>
            <a:endParaRPr lang="zh-CN" altLang="en-US" sz="192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92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92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92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zh-CN" altLang="en-US" sz="192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作业材料</a:t>
            </a:r>
            <a:r>
              <a:rPr lang="zh-CN" altLang="en-US" sz="192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：宣纸、墨色、毛笔。</a:t>
            </a:r>
            <a:endParaRPr lang="zh-CN" altLang="en-US" sz="192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en-US" sz="192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en-US" altLang="en-US" sz="192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5161" y="-260370"/>
            <a:ext cx="242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9066" y="13205855"/>
            <a:ext cx="30488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无</a:t>
            </a:r>
            <a:endParaRPr kumimoji="1"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597" y="2894517"/>
            <a:ext cx="864108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知识目标：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掌握花鸟题材的花鸟画在构图、用笔、用墨、用色等方面的动物技法学习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技能目标：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学习怎样观察物体的形态，国画毛笔调色的应用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情感目标：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感受生活中的色彩，物体形状所传达的美感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逻辑思维：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创新能力， 观察力，表现力，想象力，归纳与演绎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 panose="020B0602030504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005" y="4994910"/>
            <a:ext cx="7853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人文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素养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   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批判思维、发现问题解决问题、沟通能力、创新创意能力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美术核心素养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  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美术表现、图像识读、审美判断、创意实践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1544300" cy="1412240"/>
            <a:chOff x="0" y="0"/>
            <a:chExt cx="18180" cy="2224"/>
          </a:xfrm>
          <a:solidFill>
            <a:srgbClr val="B0D0E5"/>
          </a:solidFill>
        </p:grpSpPr>
        <p:sp>
          <p:nvSpPr>
            <p:cNvPr id="18" name="矩形 17"/>
            <p:cNvSpPr/>
            <p:nvPr/>
          </p:nvSpPr>
          <p:spPr>
            <a:xfrm>
              <a:off x="0" y="0"/>
              <a:ext cx="18180" cy="2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2" y="499"/>
              <a:ext cx="3282" cy="1249"/>
            </a:xfrm>
            <a:prstGeom prst="rect">
              <a:avLst/>
            </a:prstGeom>
            <a:grpFill/>
          </p:spPr>
        </p:pic>
      </p:grpSp>
      <p:sp>
        <p:nvSpPr>
          <p:cNvPr id="2" name="圆角矩形 1"/>
          <p:cNvSpPr/>
          <p:nvPr/>
        </p:nvSpPr>
        <p:spPr>
          <a:xfrm>
            <a:off x="346710" y="8855075"/>
            <a:ext cx="11139170" cy="5857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lvl="0">
              <a:lnSpc>
                <a:spcPct val="130000"/>
              </a:lnSpc>
              <a:spcBef>
                <a:spcPct val="0"/>
              </a:spcBef>
            </a:pPr>
            <a:r>
              <a:rPr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丹顶鹤</a:t>
            </a:r>
            <a:r>
              <a:rPr lang="zh-CN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湿地之神，出类拔萃的鸟类；</a:t>
            </a:r>
            <a:r>
              <a:rPr lang="zh-CN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因体态修长、身姿优雅、颜色分明而深受人们喜爱，</a:t>
            </a:r>
            <a:r>
              <a:rPr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她身上或许凝聚了各国最美好的向往和寓意</a:t>
            </a:r>
            <a:r>
              <a:rPr lang="zh-CN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在整个泛东亚地区的大文化圈内皆具有强大影响力；几千年来，人们对它的关注似乎从未间断。</a:t>
            </a:r>
            <a:r>
              <a:rPr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丹顶鹤，又称仙鹤、白鹤（其实白鹤乃另一种鹤属鸟类，这里只是惯称），因其头顶生长的红色肉冠而得名“丹顶”。</a:t>
            </a:r>
            <a:endParaRPr sz="3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 descr="timgCATV2WL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1793875"/>
            <a:ext cx="10742295" cy="7425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0" y="0"/>
            <a:ext cx="11544300" cy="1412240"/>
            <a:chOff x="0" y="0"/>
            <a:chExt cx="18180" cy="2224"/>
          </a:xfrm>
          <a:solidFill>
            <a:srgbClr val="B0D0E5"/>
          </a:solidFill>
        </p:grpSpPr>
        <p:sp>
          <p:nvSpPr>
            <p:cNvPr id="18" name="矩形 17"/>
            <p:cNvSpPr/>
            <p:nvPr/>
          </p:nvSpPr>
          <p:spPr>
            <a:xfrm>
              <a:off x="0" y="0"/>
              <a:ext cx="18180" cy="2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2" y="499"/>
              <a:ext cx="3282" cy="1249"/>
            </a:xfrm>
            <a:prstGeom prst="rect">
              <a:avLst/>
            </a:prstGeom>
            <a:grpFill/>
          </p:spPr>
        </p:pic>
      </p:grpSp>
      <p:sp>
        <p:nvSpPr>
          <p:cNvPr id="15" name="圆角矩形 14"/>
          <p:cNvSpPr/>
          <p:nvPr/>
        </p:nvSpPr>
        <p:spPr>
          <a:xfrm>
            <a:off x="1341755" y="13398500"/>
            <a:ext cx="8891270" cy="1479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517650" y="13486130"/>
            <a:ext cx="871537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小朋友，丹顶鹤的尾巴是白色的不是黑色的哦！黑色部分是翅膀上的飞羽。</a:t>
            </a:r>
            <a:endParaRPr lang="zh-CN" altLang="en-US" sz="4000">
              <a:ln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图片 4" descr="timgCA5NQMW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" y="1898650"/>
            <a:ext cx="6974840" cy="1046416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836535" y="1953895"/>
            <a:ext cx="3270250" cy="1035431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013700" y="2244725"/>
            <a:ext cx="3239770" cy="10063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知识小拓展：</a:t>
            </a:r>
            <a:r>
              <a:rPr lang="zh-CN" altLang="en-US" sz="3200">
                <a:solidFill>
                  <a:schemeClr val="accent4"/>
                </a:solidFill>
              </a:rPr>
              <a:t> 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丹顶鹤身长约120-150cm，左右翼展长约200cm上下，体重达7-11kg，属大型鸟类；它们以美丽的身姿、优雅的体态闻名于世——成年丹顶鹤颈部修长、敏捷有力，带着一圈黑色围脖；那精致的黑色一直延伸向上，至眼底、喙根处才止，仿佛水墨画中的点睛之笔，潇洒写意、神韵十足。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0" y="0"/>
            <a:ext cx="11544300" cy="1412240"/>
            <a:chOff x="0" y="0"/>
            <a:chExt cx="18180" cy="2224"/>
          </a:xfrm>
          <a:solidFill>
            <a:srgbClr val="B0D0E5"/>
          </a:solidFill>
        </p:grpSpPr>
        <p:sp>
          <p:nvSpPr>
            <p:cNvPr id="18" name="矩形 17"/>
            <p:cNvSpPr/>
            <p:nvPr/>
          </p:nvSpPr>
          <p:spPr>
            <a:xfrm>
              <a:off x="0" y="0"/>
              <a:ext cx="18180" cy="2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2" y="499"/>
              <a:ext cx="3282" cy="1249"/>
            </a:xfrm>
            <a:prstGeom prst="rect">
              <a:avLst/>
            </a:prstGeom>
            <a:grpFill/>
          </p:spPr>
        </p:pic>
      </p:grpSp>
      <p:pic>
        <p:nvPicPr>
          <p:cNvPr id="5" name="图片 4" descr="tipoiuy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85" y="1816100"/>
            <a:ext cx="9123680" cy="6856095"/>
          </a:xfrm>
          <a:prstGeom prst="rect">
            <a:avLst/>
          </a:prstGeom>
        </p:spPr>
      </p:pic>
      <p:pic>
        <p:nvPicPr>
          <p:cNvPr id="6" name="图片 5" descr="timgCAETQ70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" y="8209915"/>
            <a:ext cx="7620000" cy="43307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166735" y="8936355"/>
            <a:ext cx="3084830" cy="3744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25790" y="9113520"/>
            <a:ext cx="30841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特征：</a:t>
            </a:r>
            <a:r>
              <a:rPr lang="zh-CN" altLang="en-US" sz="3200"/>
              <a:t>全身几纯白色，头顶裸露无羽、呈朱红色，额和眼先微具黑羽，眼后方耳羽至枕白色，颊、喉和颈黑色。</a:t>
            </a:r>
            <a:endParaRPr lang="zh-CN" altLang="en-US" sz="3200"/>
          </a:p>
        </p:txBody>
      </p:sp>
      <p:sp>
        <p:nvSpPr>
          <p:cNvPr id="10" name="圆角矩形 9"/>
          <p:cNvSpPr/>
          <p:nvPr/>
        </p:nvSpPr>
        <p:spPr>
          <a:xfrm>
            <a:off x="313055" y="13009880"/>
            <a:ext cx="10996930" cy="2021840"/>
          </a:xfrm>
          <a:prstGeom prst="roundRect">
            <a:avLst/>
          </a:prstGeom>
          <a:solidFill>
            <a:srgbClr val="B0D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2560" y="13419455"/>
            <a:ext cx="3896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27885" y="13477875"/>
            <a:ext cx="79178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chemeClr val="accent4"/>
                </a:solidFill>
                <a:effectLst/>
                <a:sym typeface="+mn-ea"/>
              </a:rPr>
              <a:t>仰天长啸，声震寰宇</a:t>
            </a:r>
            <a:endParaRPr lang="zh-CN" altLang="en-US"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946785" y="13434695"/>
            <a:ext cx="9854565" cy="124523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0" y="0"/>
            <a:ext cx="11544300" cy="1412240"/>
            <a:chOff x="0" y="0"/>
            <a:chExt cx="18180" cy="2224"/>
          </a:xfrm>
          <a:solidFill>
            <a:srgbClr val="B0D0E5"/>
          </a:solidFill>
        </p:grpSpPr>
        <p:sp>
          <p:nvSpPr>
            <p:cNvPr id="18" name="矩形 17"/>
            <p:cNvSpPr/>
            <p:nvPr/>
          </p:nvSpPr>
          <p:spPr>
            <a:xfrm>
              <a:off x="0" y="0"/>
              <a:ext cx="18180" cy="2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2" y="499"/>
              <a:ext cx="3282" cy="1249"/>
            </a:xfrm>
            <a:prstGeom prst="rect">
              <a:avLst/>
            </a:prstGeom>
            <a:grpFill/>
          </p:spPr>
        </p:pic>
      </p:grpSp>
      <p:sp>
        <p:nvSpPr>
          <p:cNvPr id="29" name="文本框 28"/>
          <p:cNvSpPr txBox="1"/>
          <p:nvPr/>
        </p:nvSpPr>
        <p:spPr>
          <a:xfrm>
            <a:off x="1127125" y="13609955"/>
            <a:ext cx="94227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chemeClr val="accent4"/>
                </a:solidFill>
                <a:effectLst/>
                <a:sym typeface="+mn-ea"/>
              </a:rPr>
              <a:t>让我们一起走进水墨的世界吧！</a:t>
            </a:r>
            <a:endParaRPr lang="zh-CN" altLang="en-US"/>
          </a:p>
        </p:txBody>
      </p:sp>
      <p:pic>
        <p:nvPicPr>
          <p:cNvPr id="3" name="图片 2" descr="01e860554269990000019ae94a1c7b"/>
          <p:cNvPicPr>
            <a:picLocks noChangeAspect="1"/>
          </p:cNvPicPr>
          <p:nvPr/>
        </p:nvPicPr>
        <p:blipFill>
          <a:blip r:embed="rId2"/>
          <a:srcRect l="11686" t="43779" r="61515" b="12719"/>
          <a:stretch>
            <a:fillRect/>
          </a:stretch>
        </p:blipFill>
        <p:spPr>
          <a:xfrm>
            <a:off x="1127125" y="2063115"/>
            <a:ext cx="9222740" cy="1122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563880" y="13042265"/>
            <a:ext cx="10462895" cy="1998980"/>
          </a:xfrm>
          <a:prstGeom prst="roundRect">
            <a:avLst/>
          </a:prstGeom>
          <a:solidFill>
            <a:srgbClr val="51C4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0" y="-151765"/>
            <a:ext cx="11544300" cy="1412240"/>
            <a:chOff x="0" y="0"/>
            <a:chExt cx="18180" cy="2224"/>
          </a:xfrm>
          <a:solidFill>
            <a:srgbClr val="B0D0E5"/>
          </a:solidFill>
        </p:grpSpPr>
        <p:sp>
          <p:nvSpPr>
            <p:cNvPr id="18" name="矩形 17"/>
            <p:cNvSpPr/>
            <p:nvPr/>
          </p:nvSpPr>
          <p:spPr>
            <a:xfrm>
              <a:off x="0" y="0"/>
              <a:ext cx="18180" cy="2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2" y="499"/>
              <a:ext cx="3282" cy="1249"/>
            </a:xfrm>
            <a:prstGeom prst="rect">
              <a:avLst/>
            </a:prstGeom>
            <a:grpFill/>
          </p:spPr>
        </p:pic>
      </p:grpSp>
      <p:sp>
        <p:nvSpPr>
          <p:cNvPr id="2" name="圆角矩形 1"/>
          <p:cNvSpPr/>
          <p:nvPr/>
        </p:nvSpPr>
        <p:spPr>
          <a:xfrm>
            <a:off x="1003300" y="13365480"/>
            <a:ext cx="9636760" cy="1362075"/>
          </a:xfrm>
          <a:prstGeom prst="roundRect">
            <a:avLst/>
          </a:prstGeom>
          <a:solidFill>
            <a:srgbClr val="51C4D3"/>
          </a:solidFill>
          <a:ln>
            <a:solidFill>
              <a:srgbClr val="51C4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注意：在画时，要把握一下海豚的整体形状哦！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28435" y="10434955"/>
            <a:ext cx="43865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3、淡墨勾出海豚腹部，再画出海豚的腹鳍。</a:t>
            </a:r>
            <a:endParaRPr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6528435" y="2386965"/>
            <a:ext cx="4111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altLang="zh-CN" sz="3200">
                <a:sym typeface="+mn-ea"/>
              </a:rPr>
              <a:t>1</a:t>
            </a:r>
            <a:r>
              <a:rPr lang="zh-CN" sz="3200">
                <a:sym typeface="+mn-ea"/>
              </a:rPr>
              <a:t>、用小狼毫或小号毛笔勾出海豚的眼睛和嘴</a:t>
            </a:r>
            <a:r>
              <a:rPr altLang="zh-CN" sz="3200">
                <a:sym typeface="+mn-ea"/>
              </a:rPr>
              <a:t>。</a:t>
            </a:r>
            <a:endParaRPr altLang="zh-CN" sz="3200"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0915015" y="5962015"/>
            <a:ext cx="111760" cy="4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6231870" y="8324850"/>
            <a:ext cx="242570" cy="1409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7405" y="5915660"/>
            <a:ext cx="45135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2、大提笔或大号毛笔侧锋画出鱼的身子，同时画出背鳍。</a:t>
            </a:r>
            <a:endParaRPr lang="zh-CN" altLang="en-US" sz="3200"/>
          </a:p>
        </p:txBody>
      </p:sp>
      <p:pic>
        <p:nvPicPr>
          <p:cNvPr id="8" name="图片 7" descr="7ba339fd7b344c231a3aeb2d435cdfa"/>
          <p:cNvPicPr>
            <a:picLocks noChangeAspect="1"/>
          </p:cNvPicPr>
          <p:nvPr/>
        </p:nvPicPr>
        <p:blipFill>
          <a:blip r:embed="rId2"/>
          <a:srcRect l="14790" t="18835" r="15326" b="21998"/>
          <a:stretch>
            <a:fillRect/>
          </a:stretch>
        </p:blipFill>
        <p:spPr>
          <a:xfrm>
            <a:off x="22225" y="1811020"/>
            <a:ext cx="6123940" cy="3516630"/>
          </a:xfrm>
          <a:prstGeom prst="rect">
            <a:avLst/>
          </a:prstGeom>
        </p:spPr>
      </p:pic>
      <p:pic>
        <p:nvPicPr>
          <p:cNvPr id="11" name="图片 10" descr="9a361b1df22564c273cca66a8b0c878"/>
          <p:cNvPicPr>
            <a:picLocks noChangeAspect="1"/>
          </p:cNvPicPr>
          <p:nvPr/>
        </p:nvPicPr>
        <p:blipFill>
          <a:blip r:embed="rId3"/>
          <a:srcRect l="16307" t="26822" r="12919" b="21900"/>
          <a:stretch>
            <a:fillRect/>
          </a:stretch>
        </p:blipFill>
        <p:spPr>
          <a:xfrm>
            <a:off x="5340985" y="4919980"/>
            <a:ext cx="5743575" cy="2930525"/>
          </a:xfrm>
          <a:prstGeom prst="rect">
            <a:avLst/>
          </a:prstGeom>
        </p:spPr>
      </p:pic>
      <p:pic>
        <p:nvPicPr>
          <p:cNvPr id="12" name="图片 11" descr="6e1ba0afb1554ea5c51384bc411e059"/>
          <p:cNvPicPr>
            <a:picLocks noChangeAspect="1"/>
          </p:cNvPicPr>
          <p:nvPr/>
        </p:nvPicPr>
        <p:blipFill>
          <a:blip r:embed="rId4"/>
          <a:srcRect l="13170" t="12897" r="14724" b="13336"/>
          <a:stretch>
            <a:fillRect/>
          </a:stretch>
        </p:blipFill>
        <p:spPr>
          <a:xfrm>
            <a:off x="1179195" y="7849870"/>
            <a:ext cx="4020820" cy="491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1544300" cy="1412240"/>
            <a:chOff x="0" y="0"/>
            <a:chExt cx="18180" cy="2224"/>
          </a:xfrm>
          <a:solidFill>
            <a:srgbClr val="B0D0E5"/>
          </a:solidFill>
        </p:grpSpPr>
        <p:sp>
          <p:nvSpPr>
            <p:cNvPr id="18" name="矩形 17"/>
            <p:cNvSpPr/>
            <p:nvPr/>
          </p:nvSpPr>
          <p:spPr>
            <a:xfrm>
              <a:off x="0" y="0"/>
              <a:ext cx="18180" cy="2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2" y="499"/>
              <a:ext cx="3282" cy="1249"/>
            </a:xfrm>
            <a:prstGeom prst="rect">
              <a:avLst/>
            </a:prstGeom>
            <a:grpFill/>
          </p:spPr>
        </p:pic>
      </p:grpSp>
      <p:sp>
        <p:nvSpPr>
          <p:cNvPr id="2" name="圆角矩形 1"/>
          <p:cNvSpPr/>
          <p:nvPr/>
        </p:nvSpPr>
        <p:spPr>
          <a:xfrm>
            <a:off x="547370" y="12794615"/>
            <a:ext cx="10591165" cy="212217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rgbClr val="FF0000"/>
                </a:solidFill>
                <a:sym typeface="+mn-ea"/>
              </a:rPr>
              <a:t>注意：用线画身子时，注意身子整体形状，呈椭圆形。</a:t>
            </a:r>
            <a:endParaRPr lang="zh-CN" altLang="en-US" sz="36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26835" y="3836035"/>
            <a:ext cx="4170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、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6426835" y="3046730"/>
            <a:ext cx="41700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4</a:t>
            </a:r>
            <a:r>
              <a:rPr lang="zh-CN" altLang="en-US" sz="3200"/>
              <a:t>、淡墨画出身子，侧锋画出尾部飞羽。</a:t>
            </a:r>
            <a:endParaRPr lang="zh-CN" altLang="en-US" sz="3200"/>
          </a:p>
        </p:txBody>
      </p:sp>
      <p:pic>
        <p:nvPicPr>
          <p:cNvPr id="3" name="图片 2" descr="6c474303416e79dec79971cbede36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1856740"/>
            <a:ext cx="5601335" cy="7468870"/>
          </a:xfrm>
          <a:prstGeom prst="rect">
            <a:avLst/>
          </a:prstGeom>
        </p:spPr>
      </p:pic>
      <p:pic>
        <p:nvPicPr>
          <p:cNvPr id="4" name="图片 3" descr="3701d5e17800cb3171b4e507b87a74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970" y="5622925"/>
            <a:ext cx="5057140" cy="68192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3600" y="10253980"/>
            <a:ext cx="45713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5</a:t>
            </a:r>
            <a:r>
              <a:rPr lang="zh-CN" altLang="en-US" sz="3200"/>
              <a:t>、浓墨画出长足，再用赭石染嘴点眼睛。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0"/>
          <p:cNvPicPr>
            <a:picLocks noChangeAspect="1"/>
          </p:cNvPicPr>
          <p:nvPr/>
        </p:nvPicPr>
        <p:blipFill>
          <a:blip r:embed="rId1"/>
          <a:srcRect t="1314" r="58018"/>
          <a:stretch>
            <a:fillRect/>
          </a:stretch>
        </p:blipFill>
        <p:spPr>
          <a:xfrm>
            <a:off x="0" y="11361420"/>
            <a:ext cx="4339590" cy="3969385"/>
          </a:xfrm>
          <a:prstGeom prst="rect">
            <a:avLst/>
          </a:prstGeom>
        </p:spPr>
      </p:pic>
      <p:pic>
        <p:nvPicPr>
          <p:cNvPr id="5" name="图片 4" descr="50"/>
          <p:cNvPicPr>
            <a:picLocks noChangeAspect="1"/>
          </p:cNvPicPr>
          <p:nvPr/>
        </p:nvPicPr>
        <p:blipFill>
          <a:blip r:embed="rId1"/>
          <a:srcRect l="69949" t="7317" r="-1124" b="65737"/>
          <a:stretch>
            <a:fillRect/>
          </a:stretch>
        </p:blipFill>
        <p:spPr>
          <a:xfrm>
            <a:off x="5363845" y="13192760"/>
            <a:ext cx="6355715" cy="2138045"/>
          </a:xfrm>
          <a:prstGeom prst="rect">
            <a:avLst/>
          </a:prstGeom>
        </p:spPr>
      </p:pic>
      <p:pic>
        <p:nvPicPr>
          <p:cNvPr id="12" name="图片 11" descr="50"/>
          <p:cNvPicPr>
            <a:picLocks noChangeAspect="1"/>
          </p:cNvPicPr>
          <p:nvPr/>
        </p:nvPicPr>
        <p:blipFill>
          <a:blip r:embed="rId1"/>
          <a:srcRect l="53433" t="12713" r="29672" b="53683"/>
          <a:stretch>
            <a:fillRect/>
          </a:stretch>
        </p:blipFill>
        <p:spPr>
          <a:xfrm>
            <a:off x="90170" y="2039620"/>
            <a:ext cx="2998470" cy="232092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0" y="0"/>
            <a:ext cx="11544300" cy="1412240"/>
            <a:chOff x="0" y="0"/>
            <a:chExt cx="18180" cy="2224"/>
          </a:xfrm>
          <a:solidFill>
            <a:srgbClr val="B0D0E5"/>
          </a:solidFill>
        </p:grpSpPr>
        <p:sp>
          <p:nvSpPr>
            <p:cNvPr id="18" name="矩形 17"/>
            <p:cNvSpPr/>
            <p:nvPr/>
          </p:nvSpPr>
          <p:spPr>
            <a:xfrm>
              <a:off x="0" y="0"/>
              <a:ext cx="18180" cy="2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" y="499"/>
              <a:ext cx="3282" cy="1249"/>
            </a:xfrm>
            <a:prstGeom prst="rect">
              <a:avLst/>
            </a:prstGeom>
            <a:grpFill/>
          </p:spPr>
        </p:pic>
      </p:grpSp>
      <p:sp>
        <p:nvSpPr>
          <p:cNvPr id="8" name="文本框 7"/>
          <p:cNvSpPr txBox="1"/>
          <p:nvPr/>
        </p:nvSpPr>
        <p:spPr>
          <a:xfrm>
            <a:off x="2445385" y="2110105"/>
            <a:ext cx="424878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6000">
                <a:ln/>
                <a:solidFill>
                  <a:schemeClr val="accent4"/>
                </a:solidFill>
                <a:effectLst/>
              </a:rPr>
              <a:t>作品完成</a:t>
            </a:r>
            <a:endParaRPr lang="zh-CN" altLang="en-US" sz="600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图片 8" descr="1d805d2d3b5980634e278f11aa2d5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795" y="3070860"/>
            <a:ext cx="7726045" cy="92132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56335" y="5302885"/>
            <a:ext cx="702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16915" y="5652770"/>
            <a:ext cx="237109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丹顶鹤画好后，可以选择合适的背景进行完善，如：松柏树、红日、高山等。最后找合理位置落款题跋、钦印。</a:t>
            </a:r>
            <a:endParaRPr lang="zh-CN" altLang="en-US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1544300" cy="1412240"/>
            <a:chOff x="0" y="0"/>
            <a:chExt cx="18180" cy="2224"/>
          </a:xfrm>
          <a:solidFill>
            <a:srgbClr val="B0D0E5"/>
          </a:solidFill>
        </p:grpSpPr>
        <p:sp>
          <p:nvSpPr>
            <p:cNvPr id="18" name="矩形 17"/>
            <p:cNvSpPr/>
            <p:nvPr/>
          </p:nvSpPr>
          <p:spPr>
            <a:xfrm>
              <a:off x="0" y="0"/>
              <a:ext cx="18180" cy="2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2" y="499"/>
              <a:ext cx="3282" cy="1249"/>
            </a:xfrm>
            <a:prstGeom prst="rect">
              <a:avLst/>
            </a:prstGeom>
            <a:grpFill/>
          </p:spPr>
        </p:pic>
      </p:grpSp>
      <p:sp>
        <p:nvSpPr>
          <p:cNvPr id="10" name="文本框 9"/>
          <p:cNvSpPr txBox="1"/>
          <p:nvPr/>
        </p:nvSpPr>
        <p:spPr>
          <a:xfrm>
            <a:off x="1033780" y="13735050"/>
            <a:ext cx="9477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4" name="图片 3" descr="50"/>
          <p:cNvPicPr>
            <a:picLocks noChangeAspect="1"/>
          </p:cNvPicPr>
          <p:nvPr/>
        </p:nvPicPr>
        <p:blipFill>
          <a:blip r:embed="rId2"/>
          <a:srcRect t="1314" r="58018"/>
          <a:stretch>
            <a:fillRect/>
          </a:stretch>
        </p:blipFill>
        <p:spPr>
          <a:xfrm>
            <a:off x="0" y="11361420"/>
            <a:ext cx="4339590" cy="3969385"/>
          </a:xfrm>
          <a:prstGeom prst="rect">
            <a:avLst/>
          </a:prstGeom>
        </p:spPr>
      </p:pic>
      <p:pic>
        <p:nvPicPr>
          <p:cNvPr id="5" name="图片 4" descr="50"/>
          <p:cNvPicPr>
            <a:picLocks noChangeAspect="1"/>
          </p:cNvPicPr>
          <p:nvPr/>
        </p:nvPicPr>
        <p:blipFill>
          <a:blip r:embed="rId2"/>
          <a:srcRect l="69949" t="7317" r="-1124" b="65737"/>
          <a:stretch>
            <a:fillRect/>
          </a:stretch>
        </p:blipFill>
        <p:spPr>
          <a:xfrm>
            <a:off x="5363845" y="13192760"/>
            <a:ext cx="6355715" cy="2138045"/>
          </a:xfrm>
          <a:prstGeom prst="rect">
            <a:avLst/>
          </a:prstGeom>
        </p:spPr>
      </p:pic>
      <p:pic>
        <p:nvPicPr>
          <p:cNvPr id="6" name="图片 5" descr="659c444b33555ea65c156a91e4eb9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0" y="4360545"/>
            <a:ext cx="5118735" cy="6824980"/>
          </a:xfrm>
          <a:prstGeom prst="rect">
            <a:avLst/>
          </a:prstGeom>
        </p:spPr>
      </p:pic>
      <p:pic>
        <p:nvPicPr>
          <p:cNvPr id="7" name="图片 6" descr="wertyuiojpg"/>
          <p:cNvPicPr>
            <a:picLocks noChangeAspect="1"/>
          </p:cNvPicPr>
          <p:nvPr/>
        </p:nvPicPr>
        <p:blipFill>
          <a:blip r:embed="rId4"/>
          <a:srcRect r="39113" b="-4282"/>
          <a:stretch>
            <a:fillRect/>
          </a:stretch>
        </p:blipFill>
        <p:spPr>
          <a:xfrm>
            <a:off x="6116320" y="6754495"/>
            <a:ext cx="4850765" cy="6980555"/>
          </a:xfrm>
          <a:prstGeom prst="rect">
            <a:avLst/>
          </a:prstGeom>
        </p:spPr>
      </p:pic>
      <p:pic>
        <p:nvPicPr>
          <p:cNvPr id="8" name="图片 7" descr="timgCA68MDHJ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110" y="1725930"/>
            <a:ext cx="5006975" cy="4714875"/>
          </a:xfrm>
          <a:prstGeom prst="rect">
            <a:avLst/>
          </a:prstGeom>
        </p:spPr>
      </p:pic>
      <p:pic>
        <p:nvPicPr>
          <p:cNvPr id="12" name="图片 11" descr="50"/>
          <p:cNvPicPr>
            <a:picLocks noChangeAspect="1"/>
          </p:cNvPicPr>
          <p:nvPr/>
        </p:nvPicPr>
        <p:blipFill>
          <a:blip r:embed="rId2"/>
          <a:srcRect l="53433" t="12713" r="29672" b="53683"/>
          <a:stretch>
            <a:fillRect/>
          </a:stretch>
        </p:blipFill>
        <p:spPr>
          <a:xfrm>
            <a:off x="90170" y="2039620"/>
            <a:ext cx="2998470" cy="2320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09495" y="2039620"/>
            <a:ext cx="365061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6000">
                <a:solidFill>
                  <a:schemeClr val="accent4"/>
                </a:solidFill>
                <a:effectLst/>
              </a:rPr>
              <a:t>作品欣赏</a:t>
            </a:r>
            <a:endParaRPr lang="zh-CN" altLang="en-US" sz="600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OC_GUID" val="{c02ecdbc-2004-40f7-b84f-72beecfbdc41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1157</Words>
  <Application>WPS 演示</Application>
  <PresentationFormat>自定义</PresentationFormat>
  <Paragraphs>119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Lucida Sans Unicode</vt:lpstr>
      <vt:lpstr>黑体</vt:lpstr>
      <vt:lpstr>Calibri</vt:lpstr>
      <vt:lpstr>Arial Unicode MS</vt:lpstr>
      <vt:lpstr>Calibri Light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张heeki</dc:creator>
  <cp:lastModifiedBy>Administrator</cp:lastModifiedBy>
  <cp:revision>888</cp:revision>
  <dcterms:created xsi:type="dcterms:W3CDTF">2018-11-27T09:44:00Z</dcterms:created>
  <dcterms:modified xsi:type="dcterms:W3CDTF">2019-04-01T04:08:21Z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